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 id="2147484552" r:id="rId5"/>
  </p:sldMasterIdLst>
  <p:notesMasterIdLst>
    <p:notesMasterId r:id="rId21"/>
  </p:notesMasterIdLst>
  <p:handoutMasterIdLst>
    <p:handoutMasterId r:id="rId22"/>
  </p:handoutMasterIdLst>
  <p:sldIdLst>
    <p:sldId id="1706" r:id="rId6"/>
    <p:sldId id="1605" r:id="rId7"/>
    <p:sldId id="1709" r:id="rId8"/>
    <p:sldId id="1710" r:id="rId9"/>
    <p:sldId id="1711" r:id="rId10"/>
    <p:sldId id="1712" r:id="rId11"/>
    <p:sldId id="1713" r:id="rId12"/>
    <p:sldId id="1714" r:id="rId13"/>
    <p:sldId id="1715" r:id="rId14"/>
    <p:sldId id="1716" r:id="rId15"/>
    <p:sldId id="1717" r:id="rId16"/>
    <p:sldId id="1718" r:id="rId17"/>
    <p:sldId id="265" r:id="rId18"/>
    <p:sldId id="261" r:id="rId19"/>
    <p:sldId id="260"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1706"/>
            <p14:sldId id="1605"/>
          </p14:sldIdLst>
        </p14:section>
        <p14:section name="what are messaging extentions" id="{1E83ADB4-93AB-1A45-8DC1-B68FBB36C3ED}">
          <p14:sldIdLst>
            <p14:sldId id="1709"/>
            <p14:sldId id="1710"/>
            <p14:sldId id="1711"/>
            <p14:sldId id="1712"/>
            <p14:sldId id="1713"/>
          </p14:sldIdLst>
        </p14:section>
        <p14:section name="action commands" id="{EB9EDCFE-8CB8-184A-BAC4-2D1F0A7F7D38}">
          <p14:sldIdLst>
            <p14:sldId id="1714"/>
            <p14:sldId id="1715"/>
            <p14:sldId id="1716"/>
            <p14:sldId id="1717"/>
            <p14:sldId id="1718"/>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A18"/>
    <a:srgbClr val="2D2D30"/>
    <a:srgbClr val="2F2F2F"/>
    <a:srgbClr val="787878"/>
    <a:srgbClr val="595959"/>
    <a:srgbClr val="A6A6A6"/>
    <a:srgbClr val="7F7F7F"/>
    <a:srgbClr val="00BCF2"/>
    <a:srgbClr val="FFFFFF"/>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AE0581-757E-684F-B90A-F312E8A7FE51}" v="245" dt="2019-09-25T20:39:13.8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6869" autoAdjust="0"/>
    <p:restoredTop sz="64620" autoAdjust="0"/>
  </p:normalViewPr>
  <p:slideViewPr>
    <p:cSldViewPr snapToGrid="0">
      <p:cViewPr varScale="1">
        <p:scale>
          <a:sx n="113" d="100"/>
          <a:sy n="113" d="100"/>
        </p:scale>
        <p:origin x="520" y="168"/>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1/27/20 1:41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g>
</file>

<file path=ppt/media/image17.jpg>
</file>

<file path=ppt/media/image18.png>
</file>

<file path=ppt/media/image19.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1/27/20 1:41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can interact with your Microsoft Teams apps though buttons and forms in the Microsoft Teams client. Messaging extensions enable users to execute search queries or trigger actions in external systems. The results of these actions are sent from your custom web service to the Microsoft Teams client as embedded web pages or richly formatted cards.</a:t>
            </a:r>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In this module, you’ll learn how to create different types of messaging extensions in a custom Microsoft Teams app.</a:t>
            </a:r>
          </a:p>
          <a:p>
            <a:endParaRPr lang="en-US" dirty="0"/>
          </a:p>
          <a:p>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1/27/20 1:58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07494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registering the messaging extension, you need to decide how the final message will be set. For example, will the final message be inserted into the compose message box, or should it respond directly to the conversation?</a:t>
            </a:r>
          </a:p>
          <a:p>
            <a:endParaRPr lang="en-US" dirty="0"/>
          </a:p>
          <a:p>
            <a:r>
              <a:rPr lang="en-US" dirty="0"/>
              <a:t>If you respond directly to the conversation, you'll need to also register your messaging extension as a bot. This option will also allow you to update the response because the reply was initiated by the bot.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2:20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4069144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aren't using the static list of parameters to implement the task module, you'll need to create and return the task module from your messaging extension's web service.</a:t>
            </a:r>
          </a:p>
          <a:p>
            <a:endParaRPr lang="en-US" dirty="0"/>
          </a:p>
          <a:p>
            <a:r>
              <a:rPr lang="en-US" dirty="0"/>
              <a:t>The Bot Framework will send an `Activity` object to your web service of type `</a:t>
            </a:r>
            <a:r>
              <a:rPr lang="en-US" dirty="0" err="1"/>
              <a:t>composeExtension</a:t>
            </a:r>
            <a:r>
              <a:rPr lang="en-US" dirty="0"/>
              <a:t>/</a:t>
            </a:r>
            <a:r>
              <a:rPr lang="en-US" dirty="0" err="1"/>
              <a:t>fetchTask</a:t>
            </a:r>
            <a:r>
              <a:rPr lang="en-US" dirty="0"/>
              <a:t>` with the command id that you need to respond to with a `task` object.</a:t>
            </a:r>
          </a:p>
          <a:p>
            <a:endParaRPr lang="en-US" dirty="0"/>
          </a:p>
          <a:p>
            <a:r>
              <a:rPr lang="en-US" dirty="0"/>
              <a:t>The following code demonstrates a messaging extension web service, implemented using the Bot Framework SDK, that responds when an action command is invoked. This example is implements the task module using an Adaptive card.</a:t>
            </a:r>
          </a:p>
          <a:p>
            <a:endParaRPr lang="en-US" dirty="0"/>
          </a:p>
          <a:p>
            <a:r>
              <a:rPr lang="en-US" dirty="0"/>
              <a:t>The method `</a:t>
            </a:r>
            <a:r>
              <a:rPr lang="en-US" dirty="0" err="1"/>
              <a:t>handleTeamsMessagingExtensionFetchTask</a:t>
            </a:r>
            <a:r>
              <a:rPr lang="en-US" dirty="0"/>
              <a:t>()` is called by the Bot Framework SDK when a message of type `</a:t>
            </a:r>
            <a:r>
              <a:rPr lang="en-US" dirty="0" err="1"/>
              <a:t>composeExtension</a:t>
            </a:r>
            <a:r>
              <a:rPr lang="en-US" dirty="0"/>
              <a:t>/</a:t>
            </a:r>
            <a:r>
              <a:rPr lang="en-US" dirty="0" err="1"/>
              <a:t>fetchTask</a:t>
            </a:r>
            <a:r>
              <a:rPr lang="en-US" dirty="0"/>
              <a:t>` is received.</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2:25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4127515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user submits the messaging extension's task module, the Bot Framework will send another `Activity` object to your web service of type `</a:t>
            </a:r>
            <a:r>
              <a:rPr lang="en-US" dirty="0" err="1"/>
              <a:t>composeExtension</a:t>
            </a:r>
            <a:r>
              <a:rPr lang="en-US" dirty="0"/>
              <a:t>/</a:t>
            </a:r>
            <a:r>
              <a:rPr lang="en-US" dirty="0" err="1"/>
              <a:t>submitAction</a:t>
            </a:r>
            <a:r>
              <a:rPr lang="en-US" dirty="0"/>
              <a:t>` with the command id and parameter values set.</a:t>
            </a:r>
          </a:p>
          <a:p>
            <a:endParaRPr lang="en-US" dirty="0"/>
          </a:p>
          <a:p>
            <a:r>
              <a:rPr lang="en-US" dirty="0"/>
              <a:t>You have multiple options when receiving this message, including:</a:t>
            </a:r>
          </a:p>
          <a:p>
            <a:endParaRPr lang="en-US" dirty="0"/>
          </a:p>
          <a:p>
            <a:pPr marL="171450" indent="-171450">
              <a:buFont typeface="Arial" panose="020B0604020202020204" pitchFamily="34" charset="0"/>
              <a:buChar char="•"/>
            </a:pPr>
            <a:r>
              <a:rPr lang="en-US" dirty="0"/>
              <a:t>**no response**: don't respond with any feedback to the user, such as when the submission triggers a long-running action</a:t>
            </a:r>
          </a:p>
          <a:p>
            <a:pPr marL="171450" indent="-171450">
              <a:buFont typeface="Arial" panose="020B0604020202020204" pitchFamily="34" charset="0"/>
              <a:buChar char="•"/>
            </a:pPr>
            <a:r>
              <a:rPr lang="en-US" dirty="0"/>
              <a:t>**another task module**: you can respond with another task module as part of a multi-step interaction</a:t>
            </a:r>
          </a:p>
          <a:p>
            <a:pPr marL="171450" indent="-171450">
              <a:buFont typeface="Arial" panose="020B0604020202020204" pitchFamily="34" charset="0"/>
              <a:buChar char="•"/>
            </a:pPr>
            <a:r>
              <a:rPr lang="en-US" dirty="0"/>
              <a:t>**card response**: respond with a card that the user can interact with or insert into a message</a:t>
            </a:r>
          </a:p>
          <a:p>
            <a:pPr marL="171450" indent="-171450">
              <a:buFont typeface="Arial" panose="020B0604020202020204" pitchFamily="34" charset="0"/>
              <a:buChar char="•"/>
            </a:pPr>
            <a:r>
              <a:rPr lang="en-US" dirty="0"/>
              <a:t>**Adaptive card from a bot**: respond with a card that is added as a reply to a message, enabling a bot to update the message in the future</a:t>
            </a:r>
          </a:p>
          <a:p>
            <a:endParaRPr lang="en-US" dirty="0"/>
          </a:p>
          <a:p>
            <a:r>
              <a:rPr lang="en-US" dirty="0"/>
              <a:t>The following code demonstrates a messaging extension web service, implemented using the Bot Framework SDK, that responds with a card that is either added as a response to a message, or added to the compose message box.</a:t>
            </a:r>
          </a:p>
          <a:p>
            <a:endParaRPr lang="en-US" dirty="0"/>
          </a:p>
          <a:p>
            <a:r>
              <a:rPr lang="en-US" dirty="0"/>
              <a:t>The method `</a:t>
            </a:r>
            <a:r>
              <a:rPr lang="en-US" dirty="0" err="1"/>
              <a:t>handleTeamsMessagingExtensionSubmitAction</a:t>
            </a:r>
            <a:r>
              <a:rPr lang="en-US" dirty="0"/>
              <a:t>()` is called by the Bot Framework SDK when a message of type `</a:t>
            </a:r>
            <a:r>
              <a:rPr lang="en-US" dirty="0" err="1"/>
              <a:t>composeExtension</a:t>
            </a:r>
            <a:r>
              <a:rPr lang="en-US" dirty="0"/>
              <a:t>/</a:t>
            </a:r>
            <a:r>
              <a:rPr lang="en-US" dirty="0" err="1"/>
              <a:t>submitAction</a:t>
            </a:r>
            <a:r>
              <a:rPr lang="en-US" dirty="0"/>
              <a:t>` is received.</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2:27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1596041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1/27/20 2:28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447280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1/27/20 1:41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1/27/20 1:41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unit, you’ll learn what messaging extensions are, what scenarios where they can be used and the different types of messaging extensions available to developers. This unit will focus on one type of messaging extension: the action command. Action commands allow you present your users with a modal popup (called a task module in Teams) to collect or display information, then process their interaction and send information back to Teams.</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1/27/20 1:58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22595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1:41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03248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Messaging extensions allow users to interact with your web service through buttons and forms in the Microsoft Teams client. They can search, or initiate actions, in an external system from the compose message area, the command box, or directly from a message. You can then send the results of that interaction back to the Microsoft Teams client, typically in the form of a richly formatted card.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2:00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009891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kind of scenarios do messaging extensions enable?</a:t>
            </a:r>
          </a:p>
          <a:p>
            <a:endParaRPr lang="en-US" dirty="0"/>
          </a:p>
          <a:p>
            <a:r>
              <a:rPr lang="en-US" dirty="0"/>
              <a:t>One example is that the user needs to perform an action in an external system and have the results added to the conversation. For instance, when two employees are chatting about a customer issue, it can be helpful if the customer's history or issue details are added to the conversation timeline from data in an external bug tracking or CRM system.</a:t>
            </a:r>
          </a:p>
          <a:p>
            <a:endParaRPr lang="en-US" dirty="0"/>
          </a:p>
          <a:p>
            <a:r>
              <a:rPr lang="en-US" dirty="0"/>
              <a:t>Another example is when you need to complete a complex task or one that involves multiple steps and share the results. For instance, consider a user that wants to request approval for a business trip. This involves finding a flight, hotel, and transportation options. After finding the wanted options, they need to submit out of office and expense approval requests to their manager. A messaging extension can be used to guide the user through a wizard experience to collect information, then use that to start an approval process and display a summary in the conversation.</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2:01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670391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Messaging extensions are registered in your custom Microsoft Teams app's manifest that specifies where the extension can be invoked from in the Microsoft Teams client. The three locations that can invoke a messaging extension include:</a:t>
            </a:r>
          </a:p>
          <a:p>
            <a:endParaRPr lang="en-US" dirty="0"/>
          </a:p>
          <a:p>
            <a:pPr marL="171450" indent="-171450">
              <a:buFont typeface="Arial" panose="020B0604020202020204" pitchFamily="34" charset="0"/>
              <a:buChar char="•"/>
            </a:pPr>
            <a:r>
              <a:rPr lang="en-US" dirty="0"/>
              <a:t>**command box**: this is the area at the top of the Microsoft Teams client</a:t>
            </a:r>
          </a:p>
          <a:p>
            <a:pPr marL="171450" indent="-171450">
              <a:buFont typeface="Arial" panose="020B0604020202020204" pitchFamily="34" charset="0"/>
              <a:buChar char="•"/>
            </a:pPr>
            <a:r>
              <a:rPr lang="en-US" dirty="0"/>
              <a:t>**compose message box**: this is the area at the bottom of a 1:1 or group chat and at the bottom of the **Conversations** tab in a channel</a:t>
            </a:r>
          </a:p>
          <a:p>
            <a:pPr marL="171450" indent="-171450">
              <a:buFont typeface="Arial" panose="020B0604020202020204" pitchFamily="34" charset="0"/>
              <a:buChar char="•"/>
            </a:pPr>
            <a:r>
              <a:rPr lang="en-US" dirty="0"/>
              <a:t>**message's "More Actions" menu**: the **More Actions** menu item is accessible from the **...** when you hover over a message in a conversation</a:t>
            </a:r>
          </a:p>
          <a:p>
            <a:endParaRPr lang="en-US" dirty="0"/>
          </a:p>
          <a:p>
            <a:r>
              <a:rPr lang="en-US" dirty="0"/>
              <a:t>Messaging extensions are implemented as web services registered as a bot using the Bot Framework. When a messaging extension is invoked, Microsoft Teams will call your web service via the Bot Framework's messaging schema and secure communication protocol.</a:t>
            </a:r>
          </a:p>
          <a:p>
            <a:endParaRPr lang="en-US" dirty="0"/>
          </a:p>
          <a:p>
            <a:r>
              <a:rPr lang="en-US" dirty="0"/>
              <a:t>While you can create the messaging extension web service by hand, you can also use the Bot Framework SDKs that simplify implementing the protocol and expected message types sent from the Bot Framework.</a:t>
            </a:r>
          </a:p>
          <a:p>
            <a:endParaRPr lang="en-US" dirty="0"/>
          </a:p>
          <a:p>
            <a:r>
              <a:rPr lang="en-US" dirty="0"/>
              <a:t>A messaging extension can have up to 10 different commands registered with it. Each command defines a type of messaging extension it supports and the locations within the Microsoft Teams client where it can be invoked from.</a:t>
            </a:r>
          </a:p>
          <a:p>
            <a:endParaRPr lang="en-US" dirty="0"/>
          </a:p>
          <a:p>
            <a:r>
              <a:rPr lang="en-US" dirty="0"/>
              <a:t>When the messaging extension is invoked, Microsoft Teams will send, via the Bot Framework, an HTTPS message with a JSON payload that includes all relevant information. Your web service will respond with a JSON payload, via the Bot Framework, that informs the Microsoft Teams client what interaction to enable next.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2:04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071126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Microsoft Teams supports two types of messaging extensions: action commands and search commands.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2:09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248938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Action commands allow you present your users with a modal popup to collect or display information. When a user submits the form, your web service can respond by inserting a message direction into the conversation, or insert a message into the compose message area allowing the user to submit the message.</a:t>
            </a:r>
          </a:p>
          <a:p>
            <a:endParaRPr lang="en-US" dirty="0"/>
          </a:p>
          <a:p>
            <a:r>
              <a:rPr lang="en-US" dirty="0"/>
              <a:t>Action commands can be triggered from the compose message area, the command box, or from a message. When invoked from a message, the initial JSON payload sent to your web service will include the entire message it was invoked from.</a:t>
            </a:r>
          </a:p>
          <a:p>
            <a:endParaRPr lang="en-US" dirty="0"/>
          </a:p>
          <a:p>
            <a:r>
              <a:rPr lang="en-US" dirty="0"/>
              <a:t>The modal popup triggered by the messaging extension is implemented as a task module in Microsoft Teams. Task modules, when triggered from an action command messaging extension, can be implemented in one of three ways:</a:t>
            </a:r>
          </a:p>
          <a:p>
            <a:endParaRPr lang="en-US" dirty="0"/>
          </a:p>
          <a:p>
            <a:pPr marL="171450" indent="-171450">
              <a:buFont typeface="Arial" panose="020B0604020202020204" pitchFamily="34" charset="0"/>
              <a:buChar char="•"/>
            </a:pPr>
            <a:r>
              <a:rPr lang="en-US" dirty="0"/>
              <a:t>**embedded web view**: an HTML page enables developers complete control over the UI and controls in the task module</a:t>
            </a:r>
          </a:p>
          <a:p>
            <a:pPr marL="171450" indent="-171450">
              <a:buFont typeface="Arial" panose="020B0604020202020204" pitchFamily="34" charset="0"/>
              <a:buChar char="•"/>
            </a:pPr>
            <a:r>
              <a:rPr lang="en-US" dirty="0"/>
              <a:t>**Adaptive card**: an Adaptive card simplifies implementing the UI, but provides less control over the UI, formatting options and available controls</a:t>
            </a:r>
          </a:p>
          <a:p>
            <a:pPr marL="171450" indent="-171450">
              <a:buFont typeface="Arial" panose="020B0604020202020204" pitchFamily="34" charset="0"/>
              <a:buChar char="•"/>
            </a:pPr>
            <a:r>
              <a:rPr lang="en-US" dirty="0"/>
              <a:t>**static parameters**: the messaging extension in the app manifest includes a static list of parameters that will be rendered in the task module, but developers have no control over the formatting or UI.</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2:16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8766782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register an action command messaging extension, add it to the `</a:t>
            </a:r>
            <a:r>
              <a:rPr lang="en-US" dirty="0" err="1"/>
              <a:t>composeExtensions</a:t>
            </a:r>
            <a:r>
              <a:rPr lang="en-US" dirty="0"/>
              <a:t>` array property in the Microsoft Teams app manifest:</a:t>
            </a:r>
          </a:p>
          <a:p>
            <a:endParaRPr lang="en-US" dirty="0"/>
          </a:p>
          <a:p>
            <a:r>
              <a:rPr lang="en-US" dirty="0"/>
              <a:t>The `type` property specifies this is an `action` command.</a:t>
            </a:r>
          </a:p>
          <a:p>
            <a:endParaRPr lang="en-US" dirty="0"/>
          </a:p>
          <a:p>
            <a:r>
              <a:rPr lang="en-US" dirty="0"/>
              <a:t>The `context` property defines where the messaging extension can be invoked.</a:t>
            </a:r>
          </a:p>
          <a:p>
            <a:endParaRPr lang="en-US" dirty="0"/>
          </a:p>
          <a:p>
            <a:r>
              <a:rPr lang="en-US" dirty="0"/>
              <a:t>The `</a:t>
            </a:r>
            <a:r>
              <a:rPr lang="en-US" dirty="0" err="1"/>
              <a:t>fetchTask</a:t>
            </a:r>
            <a:r>
              <a:rPr lang="en-US" dirty="0"/>
              <a:t>` property should be set to `true` when implementing the task module as an embedded web view or Adaptive card. Set it to `false` when you're using a static list of parameters.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1/27/20 2:20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8849993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2.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2.xml"/><Relationship Id="rId4" Type="http://schemas.openxmlformats.org/officeDocument/2006/relationships/image" Target="../media/image14.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105587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3">
    <p:bg>
      <p:bgPr>
        <a:solidFill>
          <a:schemeClr val="bg2"/>
        </a:solidFill>
        <a:effectLst/>
      </p:bgPr>
    </p:bg>
    <p:spTree>
      <p:nvGrpSpPr>
        <p:cNvPr id="1" name=""/>
        <p:cNvGrpSpPr/>
        <p:nvPr/>
      </p:nvGrpSpPr>
      <p:grpSpPr>
        <a:xfrm>
          <a:off x="0" y="0"/>
          <a:ext cx="0" cy="0"/>
          <a:chOff x="0" y="0"/>
          <a:chExt cx="0" cy="0"/>
        </a:xfrm>
      </p:grpSpPr>
      <p:pic>
        <p:nvPicPr>
          <p:cNvPr id="7" name="Picture 6" descr="A person sitting on a table&#10;&#10;Description generated with high confidence">
            <a:extLst>
              <a:ext uri="{FF2B5EF4-FFF2-40B4-BE49-F238E27FC236}">
                <a16:creationId xmlns:a16="http://schemas.microsoft.com/office/drawing/2014/main" id="{F11DA543-0F9E-4B04-892C-D65049C57D8C}"/>
              </a:ext>
            </a:extLst>
          </p:cNvPr>
          <p:cNvPicPr>
            <a:picLocks noChangeAspect="1"/>
          </p:cNvPicPr>
          <p:nvPr userDrawn="1"/>
        </p:nvPicPr>
        <p:blipFill>
          <a:blip r:embed="rId2"/>
          <a:stretch>
            <a:fillRect/>
          </a:stretch>
        </p:blipFill>
        <p:spPr>
          <a:xfrm>
            <a:off x="1942064" y="0"/>
            <a:ext cx="10494411" cy="6994525"/>
          </a:xfrm>
          <a:prstGeom prst="rect">
            <a:avLst/>
          </a:prstGeom>
        </p:spPr>
      </p:pic>
      <p:sp>
        <p:nvSpPr>
          <p:cNvPr id="6" name="Rectangle 5">
            <a:extLst>
              <a:ext uri="{FF2B5EF4-FFF2-40B4-BE49-F238E27FC236}">
                <a16:creationId xmlns:a16="http://schemas.microsoft.com/office/drawing/2014/main" id="{999822E0-3943-4958-9602-E81F85DC44DB}"/>
              </a:ext>
            </a:extLst>
          </p:cNvPr>
          <p:cNvSpPr/>
          <p:nvPr userDrawn="1"/>
        </p:nvSpPr>
        <p:spPr bwMode="auto">
          <a:xfrm>
            <a:off x="0" y="0"/>
            <a:ext cx="6295869" cy="6994525"/>
          </a:xfrm>
          <a:prstGeom prst="rect">
            <a:avLst/>
          </a:prstGeom>
          <a:gradFill flip="none" rotWithShape="1">
            <a:gsLst>
              <a:gs pos="56000">
                <a:srgbClr val="E5E5E4">
                  <a:lumMod val="65000"/>
                  <a:lumOff val="35000"/>
                </a:srgb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972219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8828907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7667456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76925075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27445545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7891089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69739735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75396599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ption 5">
    <p:spTree>
      <p:nvGrpSpPr>
        <p:cNvPr id="1" name=""/>
        <p:cNvGrpSpPr/>
        <p:nvPr/>
      </p:nvGrpSpPr>
      <p:grpSpPr>
        <a:xfrm>
          <a:off x="0" y="0"/>
          <a:ext cx="0" cy="0"/>
          <a:chOff x="0" y="0"/>
          <a:chExt cx="0" cy="0"/>
        </a:xfrm>
      </p:grpSpPr>
      <p:sp>
        <p:nvSpPr>
          <p:cNvPr id="3" name="Rectangle 2"/>
          <p:cNvSpPr/>
          <p:nvPr userDrawn="1"/>
        </p:nvSpPr>
        <p:spPr bwMode="auto">
          <a:xfrm>
            <a:off x="465135" y="1631569"/>
            <a:ext cx="5527103"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4621044" cy="2459482"/>
          </a:xfrm>
        </p:spPr>
        <p:txBody>
          <a:bodyPr>
            <a:noAutofit/>
          </a:bodyPr>
          <a:lstStyle>
            <a:lvl1pPr marL="0" indent="0">
              <a:buNone/>
              <a:defRPr sz="2000"/>
            </a:lvl1pPr>
          </a:lstStyle>
          <a:p>
            <a:pPr lvl="0"/>
            <a:r>
              <a:rPr lang="en-US" dirty="0"/>
              <a:t>Picture</a:t>
            </a:r>
          </a:p>
        </p:txBody>
      </p:sp>
      <p:sp>
        <p:nvSpPr>
          <p:cNvPr id="8" name="Rectangle 7"/>
          <p:cNvSpPr/>
          <p:nvPr userDrawn="1"/>
        </p:nvSpPr>
        <p:spPr bwMode="auto">
          <a:xfrm>
            <a:off x="6460554" y="1631569"/>
            <a:ext cx="5537772"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5: two columns images and text</a:t>
            </a:r>
          </a:p>
        </p:txBody>
      </p:sp>
      <p:sp>
        <p:nvSpPr>
          <p:cNvPr id="5" name="Text Placeholder 4"/>
          <p:cNvSpPr>
            <a:spLocks noGrp="1"/>
          </p:cNvSpPr>
          <p:nvPr>
            <p:ph type="body" sz="quarter" idx="11" hasCustomPrompt="1"/>
          </p:nvPr>
        </p:nvSpPr>
        <p:spPr>
          <a:xfrm>
            <a:off x="465138" y="5026024"/>
            <a:ext cx="5527100"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6460554" y="5026024"/>
            <a:ext cx="5537771"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8" name="Content Placeholder 15"/>
          <p:cNvSpPr>
            <a:spLocks noGrp="1"/>
          </p:cNvSpPr>
          <p:nvPr>
            <p:ph sz="quarter" idx="19" hasCustomPrompt="1"/>
          </p:nvPr>
        </p:nvSpPr>
        <p:spPr>
          <a:xfrm>
            <a:off x="6916366" y="1997075"/>
            <a:ext cx="461364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56941179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84473961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022593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91799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4972508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2562889727"/>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56372818"/>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312541625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39827156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821118101"/>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10848388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67439489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2247936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04423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25196352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image" Target="../media/image1.emf"/><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theme" Target="../theme/theme2.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6"/>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4236697683"/>
      </p:ext>
    </p:extLst>
  </p:cSld>
  <p:clrMap bg1="lt1" tx1="dk1" bg2="lt2" tx2="dk2" accent1="accent1" accent2="accent2" accent3="accent3" accent4="accent4" accent5="accent5" accent6="accent6" hlink="hlink" folHlink="folHlink"/>
  <p:sldLayoutIdLst>
    <p:sldLayoutId id="2147484553" r:id="rId1"/>
    <p:sldLayoutId id="2147484554" r:id="rId2"/>
    <p:sldLayoutId id="2147484555" r:id="rId3"/>
    <p:sldLayoutId id="2147484556" r:id="rId4"/>
    <p:sldLayoutId id="2147484557" r:id="rId5"/>
    <p:sldLayoutId id="2147484558" r:id="rId6"/>
    <p:sldLayoutId id="2147484559" r:id="rId7"/>
    <p:sldLayoutId id="2147484560" r:id="rId8"/>
    <p:sldLayoutId id="2147484561" r:id="rId9"/>
    <p:sldLayoutId id="2147484562" r:id="rId10"/>
    <p:sldLayoutId id="2147484563" r:id="rId11"/>
    <p:sldLayoutId id="2147484564" r:id="rId12"/>
    <p:sldLayoutId id="2147484565" r:id="rId13"/>
    <p:sldLayoutId id="2147484566" r:id="rId14"/>
    <p:sldLayoutId id="2147484567" r:id="rId15"/>
    <p:sldLayoutId id="2147484568" r:id="rId16"/>
    <p:sldLayoutId id="2147484569" r:id="rId17"/>
    <p:sldLayoutId id="2147484570" r:id="rId18"/>
    <p:sldLayoutId id="2147484571" r:id="rId19"/>
    <p:sldLayoutId id="2147484572" r:id="rId20"/>
    <p:sldLayoutId id="2147484573" r:id="rId21"/>
    <p:sldLayoutId id="2147484574" r:id="rId22"/>
    <p:sldLayoutId id="2147484575" r:id="rId23"/>
    <p:sldLayoutId id="2147484576" r:id="rId24"/>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E50A6-31FD-439C-BB09-044C3BD47BB5}"/>
              </a:ext>
            </a:extLst>
          </p:cNvPr>
          <p:cNvSpPr>
            <a:spLocks noGrp="1"/>
          </p:cNvSpPr>
          <p:nvPr>
            <p:ph type="title"/>
          </p:nvPr>
        </p:nvSpPr>
        <p:spPr>
          <a:xfrm>
            <a:off x="465138" y="2366468"/>
            <a:ext cx="5009539" cy="2791686"/>
          </a:xfrm>
        </p:spPr>
        <p:txBody>
          <a:bodyPr/>
          <a:lstStyle/>
          <a:p>
            <a:r>
              <a:rPr lang="en-US" dirty="0"/>
              <a:t>Task-oriented interactions in Microsoft Teams with messaging extensions</a:t>
            </a:r>
          </a:p>
        </p:txBody>
      </p:sp>
      <p:sp>
        <p:nvSpPr>
          <p:cNvPr id="4" name="Text Placeholder 3">
            <a:extLst>
              <a:ext uri="{FF2B5EF4-FFF2-40B4-BE49-F238E27FC236}">
                <a16:creationId xmlns:a16="http://schemas.microsoft.com/office/drawing/2014/main" id="{892B0493-1FB0-43EB-BC78-E853B3770FCC}"/>
              </a:ext>
            </a:extLst>
          </p:cNvPr>
          <p:cNvSpPr>
            <a:spLocks noGrp="1"/>
          </p:cNvSpPr>
          <p:nvPr>
            <p:ph type="body" sz="quarter" idx="12"/>
          </p:nvPr>
        </p:nvSpPr>
        <p:spPr>
          <a:xfrm>
            <a:off x="465138" y="5158154"/>
            <a:ext cx="8527440" cy="730183"/>
          </a:xfrm>
        </p:spPr>
        <p:txBody>
          <a:bodyPr/>
          <a:lstStyle/>
          <a:p>
            <a:endParaRPr lang="en-US" dirty="0"/>
          </a:p>
        </p:txBody>
      </p:sp>
    </p:spTree>
    <p:extLst>
      <p:ext uri="{BB962C8B-B14F-4D97-AF65-F5344CB8AC3E}">
        <p14:creationId xmlns:p14="http://schemas.microsoft.com/office/powerpoint/2010/main" val="101689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CF02C-C79C-FB40-8D52-CE99C5C4EAC8}"/>
              </a:ext>
            </a:extLst>
          </p:cNvPr>
          <p:cNvSpPr>
            <a:spLocks noGrp="1"/>
          </p:cNvSpPr>
          <p:nvPr>
            <p:ph type="title"/>
          </p:nvPr>
        </p:nvSpPr>
        <p:spPr>
          <a:xfrm>
            <a:off x="465138" y="632779"/>
            <a:ext cx="11533187" cy="410369"/>
          </a:xfrm>
        </p:spPr>
        <p:txBody>
          <a:bodyPr/>
          <a:lstStyle/>
          <a:p>
            <a:r>
              <a:rPr lang="en-US" dirty="0"/>
              <a:t>How will the action command respond?</a:t>
            </a:r>
          </a:p>
        </p:txBody>
      </p:sp>
      <p:sp>
        <p:nvSpPr>
          <p:cNvPr id="3" name="Text Placeholder 2">
            <a:extLst>
              <a:ext uri="{FF2B5EF4-FFF2-40B4-BE49-F238E27FC236}">
                <a16:creationId xmlns:a16="http://schemas.microsoft.com/office/drawing/2014/main" id="{1F86CDCC-BAB9-D742-A1F4-4DD3D6477678}"/>
              </a:ext>
            </a:extLst>
          </p:cNvPr>
          <p:cNvSpPr>
            <a:spLocks noGrp="1"/>
          </p:cNvSpPr>
          <p:nvPr>
            <p:ph type="body" sz="quarter" idx="10"/>
          </p:nvPr>
        </p:nvSpPr>
        <p:spPr>
          <a:xfrm>
            <a:off x="465138" y="1919804"/>
            <a:ext cx="11533187" cy="3200876"/>
          </a:xfrm>
        </p:spPr>
        <p:txBody>
          <a:bodyPr/>
          <a:lstStyle/>
          <a:p>
            <a:r>
              <a:rPr lang="en-US" dirty="0"/>
              <a:t>Decide how the message will be set back to the user</a:t>
            </a:r>
          </a:p>
          <a:p>
            <a:endParaRPr lang="en-US" dirty="0"/>
          </a:p>
          <a:p>
            <a:pPr marL="342900" indent="-342900">
              <a:buFont typeface="Arial" panose="020B0604020202020204" pitchFamily="34" charset="0"/>
              <a:buChar char="•"/>
            </a:pPr>
            <a:r>
              <a:rPr lang="en-US" dirty="0"/>
              <a:t>Insert message in the compose message box?</a:t>
            </a:r>
          </a:p>
          <a:p>
            <a:pPr marL="342900" indent="-342900">
              <a:buFont typeface="Arial" panose="020B0604020202020204" pitchFamily="34" charset="0"/>
              <a:buChar char="•"/>
            </a:pPr>
            <a:r>
              <a:rPr lang="en-US" dirty="0"/>
              <a:t>Respond directly to a conversation?</a:t>
            </a:r>
          </a:p>
          <a:p>
            <a:pPr marL="342900" indent="-342900">
              <a:buFont typeface="Arial" panose="020B0604020202020204" pitchFamily="34" charset="0"/>
              <a:buChar char="•"/>
            </a:pPr>
            <a:endParaRPr lang="en-US" dirty="0"/>
          </a:p>
          <a:p>
            <a:r>
              <a:rPr lang="en-US" dirty="0"/>
              <a:t>When responding directly to conversation, must also register the web service as a bot </a:t>
            </a:r>
            <a:br>
              <a:rPr lang="en-US" dirty="0"/>
            </a:br>
            <a:r>
              <a:rPr lang="en-US" dirty="0"/>
              <a:t>in the app manifest</a:t>
            </a:r>
          </a:p>
          <a:p>
            <a:endParaRPr lang="en-US" dirty="0"/>
          </a:p>
          <a:p>
            <a:r>
              <a:rPr lang="en-US" dirty="0"/>
              <a:t>If responding directly to conversation, can update / delete the message later via the bot</a:t>
            </a:r>
          </a:p>
        </p:txBody>
      </p:sp>
    </p:spTree>
    <p:extLst>
      <p:ext uri="{BB962C8B-B14F-4D97-AF65-F5344CB8AC3E}">
        <p14:creationId xmlns:p14="http://schemas.microsoft.com/office/powerpoint/2010/main" val="61566611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B7E88-D211-8C45-95BC-A855B5A745AE}"/>
              </a:ext>
            </a:extLst>
          </p:cNvPr>
          <p:cNvSpPr>
            <a:spLocks noGrp="1"/>
          </p:cNvSpPr>
          <p:nvPr>
            <p:ph type="title"/>
          </p:nvPr>
        </p:nvSpPr>
        <p:spPr/>
        <p:txBody>
          <a:bodyPr/>
          <a:lstStyle/>
          <a:p>
            <a:r>
              <a:rPr lang="en-US" dirty="0"/>
              <a:t>Create and send the task module when the action command is invoked</a:t>
            </a:r>
          </a:p>
        </p:txBody>
      </p:sp>
      <p:sp>
        <p:nvSpPr>
          <p:cNvPr id="3" name="Text Placeholder 2">
            <a:extLst>
              <a:ext uri="{FF2B5EF4-FFF2-40B4-BE49-F238E27FC236}">
                <a16:creationId xmlns:a16="http://schemas.microsoft.com/office/drawing/2014/main" id="{CFCDB213-BEF4-6D4B-9394-2C4ED6B067A3}"/>
              </a:ext>
            </a:extLst>
          </p:cNvPr>
          <p:cNvSpPr>
            <a:spLocks noGrp="1"/>
          </p:cNvSpPr>
          <p:nvPr>
            <p:ph type="body" sz="quarter" idx="10"/>
          </p:nvPr>
        </p:nvSpPr>
        <p:spPr>
          <a:xfrm>
            <a:off x="465138" y="1444978"/>
            <a:ext cx="11533187" cy="5542367"/>
          </a:xfrm>
        </p:spPr>
        <p:txBody>
          <a:bodyPr/>
          <a:lstStyle/>
          <a:p>
            <a:r>
              <a:rPr lang="en-US" sz="1400" dirty="0">
                <a:latin typeface="Courier New" panose="02070309020205020404" pitchFamily="49" charset="0"/>
                <a:cs typeface="Courier New" panose="02070309020205020404" pitchFamily="49" charset="0"/>
              </a:rPr>
              <a:t>export class </a:t>
            </a:r>
            <a:r>
              <a:rPr lang="en-US" sz="1400" dirty="0" err="1">
                <a:latin typeface="Courier New" panose="02070309020205020404" pitchFamily="49" charset="0"/>
                <a:cs typeface="Courier New" panose="02070309020205020404" pitchFamily="49" charset="0"/>
              </a:rPr>
              <a:t>PlanetBot</a:t>
            </a:r>
            <a:r>
              <a:rPr lang="en-US" sz="1400" dirty="0">
                <a:latin typeface="Courier New" panose="02070309020205020404" pitchFamily="49" charset="0"/>
                <a:cs typeface="Courier New" panose="02070309020205020404" pitchFamily="49" charset="0"/>
              </a:rPr>
              <a:t> extends </a:t>
            </a:r>
            <a:r>
              <a:rPr lang="en-US" sz="1400" dirty="0" err="1">
                <a:latin typeface="Courier New" panose="02070309020205020404" pitchFamily="49" charset="0"/>
                <a:cs typeface="Courier New" panose="02070309020205020404" pitchFamily="49" charset="0"/>
              </a:rPr>
              <a:t>TeamsActivityHandler</a:t>
            </a:r>
            <a:r>
              <a:rPr lang="en-US" sz="1400" dirty="0">
                <a:latin typeface="Courier New" panose="02070309020205020404" pitchFamily="49" charset="0"/>
                <a:cs typeface="Courier New" panose="02070309020205020404" pitchFamily="49" charset="0"/>
              </a:rPr>
              <a:t> {</a:t>
            </a:r>
            <a:br>
              <a:rPr lang="en-US" sz="1400" dirty="0">
                <a:latin typeface="Courier New" panose="02070309020205020404" pitchFamily="49" charset="0"/>
                <a:cs typeface="Courier New" panose="02070309020205020404" pitchFamily="49" charset="0"/>
              </a:rPr>
            </a:br>
            <a:r>
              <a:rPr lang="en-US" sz="1400" i="1" dirty="0">
                <a:latin typeface="Courier New" panose="02070309020205020404" pitchFamily="49" charset="0"/>
                <a:cs typeface="Courier New" panose="02070309020205020404" pitchFamily="49" charset="0"/>
              </a:rPr>
              <a:t>  // handle the Activity type = “</a:t>
            </a:r>
            <a:r>
              <a:rPr lang="en-US" sz="1400" i="1" dirty="0" err="1">
                <a:latin typeface="Courier New" panose="02070309020205020404" pitchFamily="49" charset="0"/>
                <a:cs typeface="Courier New" panose="02070309020205020404" pitchFamily="49" charset="0"/>
              </a:rPr>
              <a:t>composeExtension</a:t>
            </a:r>
            <a:r>
              <a:rPr lang="en-US" sz="1400" i="1" dirty="0">
                <a:latin typeface="Courier New" panose="02070309020205020404" pitchFamily="49" charset="0"/>
                <a:cs typeface="Courier New" panose="02070309020205020404" pitchFamily="49" charset="0"/>
              </a:rPr>
              <a:t>/</a:t>
            </a:r>
            <a:r>
              <a:rPr lang="en-US" sz="1400" i="1" dirty="0" err="1">
                <a:latin typeface="Courier New" panose="02070309020205020404" pitchFamily="49" charset="0"/>
                <a:cs typeface="Courier New" panose="02070309020205020404" pitchFamily="49" charset="0"/>
              </a:rPr>
              <a:t>fetchTask</a:t>
            </a:r>
            <a:r>
              <a:rPr lang="en-US" sz="1400" i="1"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protected </a:t>
            </a:r>
            <a:r>
              <a:rPr lang="en-US" sz="1400" dirty="0" err="1">
                <a:latin typeface="Courier New" panose="02070309020205020404" pitchFamily="49" charset="0"/>
                <a:cs typeface="Courier New" panose="02070309020205020404" pitchFamily="49" charset="0"/>
              </a:rPr>
              <a:t>handleTeamsMessagingExtensionFetchTask</a:t>
            </a:r>
            <a:r>
              <a:rPr lang="en-US" sz="1400" dirty="0">
                <a:latin typeface="Courier New" panose="02070309020205020404" pitchFamily="49" charset="0"/>
                <a:cs typeface="Courier New" panose="02070309020205020404" pitchFamily="49" charset="0"/>
              </a:rPr>
              <a:t>(</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                              context: </a:t>
            </a:r>
            <a:r>
              <a:rPr lang="en-US" sz="1400" dirty="0" err="1">
                <a:latin typeface="Courier New" panose="02070309020205020404" pitchFamily="49" charset="0"/>
                <a:cs typeface="Courier New" panose="02070309020205020404" pitchFamily="49" charset="0"/>
              </a:rPr>
              <a:t>TurnContext</a:t>
            </a:r>
            <a:r>
              <a:rPr lang="en-US" sz="1400" dirty="0">
                <a:latin typeface="Courier New" panose="02070309020205020404" pitchFamily="49" charset="0"/>
                <a:cs typeface="Courier New" panose="02070309020205020404" pitchFamily="49" charset="0"/>
              </a:rPr>
              <a:t>, </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                              action: </a:t>
            </a:r>
            <a:r>
              <a:rPr lang="en-US" sz="1400" dirty="0" err="1">
                <a:latin typeface="Courier New" panose="02070309020205020404" pitchFamily="49" charset="0"/>
                <a:cs typeface="Courier New" panose="02070309020205020404" pitchFamily="49" charset="0"/>
              </a:rPr>
              <a:t>MessagingExtensionAction</a:t>
            </a:r>
            <a:r>
              <a:rPr lang="en-US" sz="1400" dirty="0">
                <a:latin typeface="Courier New" panose="02070309020205020404" pitchFamily="49" charset="0"/>
                <a:cs typeface="Courier New" panose="02070309020205020404" pitchFamily="49" charset="0"/>
              </a:rPr>
              <a:t>): Promise&lt;</a:t>
            </a:r>
            <a:r>
              <a:rPr lang="en-US" sz="1400" dirty="0" err="1">
                <a:latin typeface="Courier New" panose="02070309020205020404" pitchFamily="49" charset="0"/>
                <a:cs typeface="Courier New" panose="02070309020205020404" pitchFamily="49" charset="0"/>
              </a:rPr>
              <a:t>MessagingExtensionActionResponse</a:t>
            </a:r>
            <a:r>
              <a:rPr lang="en-US" sz="1400" dirty="0">
                <a:latin typeface="Courier New" panose="02070309020205020404" pitchFamily="49" charset="0"/>
                <a:cs typeface="Courier New" panose="02070309020205020404" pitchFamily="49" charset="0"/>
              </a:rPr>
              <a:t>&gt; {</a:t>
            </a:r>
          </a:p>
          <a:p>
            <a:r>
              <a:rPr lang="en-US" sz="1400" dirty="0">
                <a:latin typeface="Courier New" panose="02070309020205020404" pitchFamily="49" charset="0"/>
                <a:cs typeface="Courier New" panose="02070309020205020404" pitchFamily="49" charset="0"/>
              </a:rPr>
              <a:t>    const </a:t>
            </a:r>
            <a:r>
              <a:rPr lang="en-US" sz="1400" dirty="0" err="1">
                <a:latin typeface="Courier New" panose="02070309020205020404" pitchFamily="49" charset="0"/>
                <a:cs typeface="Courier New" panose="02070309020205020404" pitchFamily="49" charset="0"/>
              </a:rPr>
              <a:t>adaptiveCardSource</a:t>
            </a:r>
            <a:r>
              <a:rPr lang="en-US" sz="1400" dirty="0">
                <a:latin typeface="Courier New" panose="02070309020205020404" pitchFamily="49" charset="0"/>
                <a:cs typeface="Courier New" panose="02070309020205020404" pitchFamily="49" charset="0"/>
              </a:rPr>
              <a:t>: any = require("./</a:t>
            </a:r>
            <a:r>
              <a:rPr lang="en-US" sz="1400" dirty="0" err="1">
                <a:latin typeface="Courier New" panose="02070309020205020404" pitchFamily="49" charset="0"/>
                <a:cs typeface="Courier New" panose="02070309020205020404" pitchFamily="49" charset="0"/>
              </a:rPr>
              <a:t>planetSelectorCard.json</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const </a:t>
            </a:r>
            <a:r>
              <a:rPr lang="en-US" sz="1400" dirty="0" err="1">
                <a:latin typeface="Courier New" panose="02070309020205020404" pitchFamily="49" charset="0"/>
                <a:cs typeface="Courier New" panose="02070309020205020404" pitchFamily="49" charset="0"/>
              </a:rPr>
              <a:t>adaptiveCard</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CardFactory.adaptiveCard</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adaptiveCardSource</a:t>
            </a:r>
            <a:r>
              <a:rPr lang="en-US" sz="1400" dirty="0">
                <a:latin typeface="Courier New" panose="02070309020205020404" pitchFamily="49" charset="0"/>
                <a:cs typeface="Courier New" panose="02070309020205020404" pitchFamily="49" charset="0"/>
              </a:rPr>
              <a:t>);</a:t>
            </a:r>
          </a:p>
          <a:p>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let response: </a:t>
            </a:r>
            <a:r>
              <a:rPr lang="en-US" sz="1400" dirty="0" err="1">
                <a:latin typeface="Courier New" panose="02070309020205020404" pitchFamily="49" charset="0"/>
                <a:cs typeface="Courier New" panose="02070309020205020404" pitchFamily="49" charset="0"/>
              </a:rPr>
              <a:t>MessagingExtensionActionResponse</a:t>
            </a:r>
            <a:r>
              <a:rPr lang="en-US" sz="1400" dirty="0">
                <a:latin typeface="Courier New" panose="02070309020205020404" pitchFamily="49" charset="0"/>
                <a:cs typeface="Courier New" panose="02070309020205020404" pitchFamily="49" charset="0"/>
              </a:rPr>
              <a:t> = &lt;</a:t>
            </a:r>
            <a:r>
              <a:rPr lang="en-US" sz="1400" dirty="0" err="1">
                <a:latin typeface="Courier New" panose="02070309020205020404" pitchFamily="49" charset="0"/>
                <a:cs typeface="Courier New" panose="02070309020205020404" pitchFamily="49" charset="0"/>
              </a:rPr>
              <a:t>MessagingExtensionActionResponse</a:t>
            </a:r>
            <a:r>
              <a:rPr lang="en-US" sz="1400" dirty="0">
                <a:latin typeface="Courier New" panose="02070309020205020404" pitchFamily="49" charset="0"/>
                <a:cs typeface="Courier New" panose="02070309020205020404" pitchFamily="49" charset="0"/>
              </a:rPr>
              <a:t>&gt;{</a:t>
            </a:r>
          </a:p>
          <a:p>
            <a:r>
              <a:rPr lang="en-US" sz="1400" dirty="0">
                <a:latin typeface="Courier New" panose="02070309020205020404" pitchFamily="49" charset="0"/>
                <a:cs typeface="Courier New" panose="02070309020205020404" pitchFamily="49" charset="0"/>
              </a:rPr>
              <a:t>      task: {</a:t>
            </a:r>
          </a:p>
          <a:p>
            <a:r>
              <a:rPr lang="en-US" sz="1400" dirty="0">
                <a:latin typeface="Courier New" panose="02070309020205020404" pitchFamily="49" charset="0"/>
                <a:cs typeface="Courier New" panose="02070309020205020404" pitchFamily="49" charset="0"/>
              </a:rPr>
              <a:t>        type: "continue",</a:t>
            </a:r>
          </a:p>
          <a:p>
            <a:r>
              <a:rPr lang="en-US" sz="1400" dirty="0">
                <a:latin typeface="Courier New" panose="02070309020205020404" pitchFamily="49" charset="0"/>
                <a:cs typeface="Courier New" panose="02070309020205020404" pitchFamily="49" charset="0"/>
              </a:rPr>
              <a:t>        value: { card: </a:t>
            </a:r>
            <a:r>
              <a:rPr lang="en-US" sz="1400" dirty="0" err="1">
                <a:latin typeface="Courier New" panose="02070309020205020404" pitchFamily="49" charset="0"/>
                <a:cs typeface="Courier New" panose="02070309020205020404" pitchFamily="49" charset="0"/>
              </a:rPr>
              <a:t>adaptiveCard</a:t>
            </a:r>
            <a:r>
              <a:rPr lang="en-US" sz="1400" dirty="0">
                <a:latin typeface="Courier New" panose="02070309020205020404" pitchFamily="49" charset="0"/>
                <a:cs typeface="Courier New" panose="02070309020205020404" pitchFamily="49" charset="0"/>
              </a:rPr>
              <a:t>, title: 'Planet Selector’, height: 150, width: 500 }</a:t>
            </a:r>
          </a:p>
          <a:p>
            <a:r>
              <a:rPr lang="en-US" sz="1400" dirty="0">
                <a:latin typeface="Courier New" panose="02070309020205020404" pitchFamily="49" charset="0"/>
                <a:cs typeface="Courier New" panose="02070309020205020404" pitchFamily="49" charset="0"/>
              </a:rPr>
              <a:t>      } };</a:t>
            </a:r>
          </a:p>
          <a:p>
            <a:r>
              <a:rPr lang="en-US" sz="1400" dirty="0">
                <a:latin typeface="Courier New" panose="02070309020205020404" pitchFamily="49" charset="0"/>
                <a:cs typeface="Courier New" panose="02070309020205020404" pitchFamily="49" charset="0"/>
              </a:rPr>
              <a:t>    return </a:t>
            </a:r>
            <a:r>
              <a:rPr lang="en-US" sz="1400" dirty="0" err="1">
                <a:latin typeface="Courier New" panose="02070309020205020404" pitchFamily="49" charset="0"/>
                <a:cs typeface="Courier New" panose="02070309020205020404" pitchFamily="49" charset="0"/>
              </a:rPr>
              <a:t>Promise.resolve</a:t>
            </a:r>
            <a:r>
              <a:rPr lang="en-US" sz="1400" dirty="0">
                <a:latin typeface="Courier New" panose="02070309020205020404" pitchFamily="49" charset="0"/>
                <a:cs typeface="Courier New" panose="02070309020205020404" pitchFamily="49" charset="0"/>
              </a:rPr>
              <a:t>(response);</a:t>
            </a:r>
          </a:p>
          <a:p>
            <a:r>
              <a:rPr lang="en-US" sz="1400" dirty="0">
                <a:latin typeface="Courier New" panose="02070309020205020404" pitchFamily="49" charset="0"/>
                <a:cs typeface="Courier New" panose="02070309020205020404" pitchFamily="49" charset="0"/>
              </a:rPr>
              <a:t>  } }</a:t>
            </a:r>
          </a:p>
        </p:txBody>
      </p:sp>
    </p:spTree>
    <p:extLst>
      <p:ext uri="{BB962C8B-B14F-4D97-AF65-F5344CB8AC3E}">
        <p14:creationId xmlns:p14="http://schemas.microsoft.com/office/powerpoint/2010/main" val="214302581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D0484-758E-E24A-BCDD-E2812824B929}"/>
              </a:ext>
            </a:extLst>
          </p:cNvPr>
          <p:cNvSpPr>
            <a:spLocks noGrp="1"/>
          </p:cNvSpPr>
          <p:nvPr>
            <p:ph type="title"/>
          </p:nvPr>
        </p:nvSpPr>
        <p:spPr/>
        <p:txBody>
          <a:bodyPr/>
          <a:lstStyle/>
          <a:p>
            <a:r>
              <a:rPr lang="en-US" dirty="0"/>
              <a:t>Handling the messaging extension task module submission</a:t>
            </a:r>
          </a:p>
        </p:txBody>
      </p:sp>
      <p:sp>
        <p:nvSpPr>
          <p:cNvPr id="3" name="Text Placeholder 2">
            <a:extLst>
              <a:ext uri="{FF2B5EF4-FFF2-40B4-BE49-F238E27FC236}">
                <a16:creationId xmlns:a16="http://schemas.microsoft.com/office/drawing/2014/main" id="{F7F29BF5-8A3C-4243-BB7D-73AD78223042}"/>
              </a:ext>
            </a:extLst>
          </p:cNvPr>
          <p:cNvSpPr>
            <a:spLocks noGrp="1"/>
          </p:cNvSpPr>
          <p:nvPr>
            <p:ph type="body" sz="quarter" idx="10"/>
          </p:nvPr>
        </p:nvSpPr>
        <p:spPr>
          <a:xfrm>
            <a:off x="465138" y="1377244"/>
            <a:ext cx="11533187" cy="5547673"/>
          </a:xfrm>
        </p:spPr>
        <p:txBody>
          <a:bodyPr/>
          <a:lstStyle/>
          <a:p>
            <a:r>
              <a:rPr lang="en-US" sz="1400" dirty="0">
                <a:latin typeface="Courier New" panose="02070309020205020404" pitchFamily="49" charset="0"/>
                <a:cs typeface="Courier New" panose="02070309020205020404" pitchFamily="49" charset="0"/>
              </a:rPr>
              <a:t>export class </a:t>
            </a:r>
            <a:r>
              <a:rPr lang="en-US" sz="1400" dirty="0" err="1">
                <a:latin typeface="Courier New" panose="02070309020205020404" pitchFamily="49" charset="0"/>
                <a:cs typeface="Courier New" panose="02070309020205020404" pitchFamily="49" charset="0"/>
              </a:rPr>
              <a:t>PlanetBot</a:t>
            </a:r>
            <a:r>
              <a:rPr lang="en-US" sz="1400" dirty="0">
                <a:latin typeface="Courier New" panose="02070309020205020404" pitchFamily="49" charset="0"/>
                <a:cs typeface="Courier New" panose="02070309020205020404" pitchFamily="49" charset="0"/>
              </a:rPr>
              <a:t> extends </a:t>
            </a:r>
            <a:r>
              <a:rPr lang="en-US" sz="1400" dirty="0" err="1">
                <a:latin typeface="Courier New" panose="02070309020205020404" pitchFamily="49" charset="0"/>
                <a:cs typeface="Courier New" panose="02070309020205020404" pitchFamily="49" charset="0"/>
              </a:rPr>
              <a:t>TeamsActivityHandler</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t>
            </a:r>
            <a:r>
              <a:rPr lang="en-US" sz="1400" i="1" dirty="0">
                <a:latin typeface="Courier New" panose="02070309020205020404" pitchFamily="49" charset="0"/>
                <a:cs typeface="Courier New" panose="02070309020205020404" pitchFamily="49" charset="0"/>
              </a:rPr>
              <a:t>// handle the Activity type = “</a:t>
            </a:r>
            <a:r>
              <a:rPr lang="en-US" sz="1400" i="1" dirty="0" err="1">
                <a:latin typeface="Courier New" panose="02070309020205020404" pitchFamily="49" charset="0"/>
                <a:cs typeface="Courier New" panose="02070309020205020404" pitchFamily="49" charset="0"/>
              </a:rPr>
              <a:t>composeExtension</a:t>
            </a:r>
            <a:r>
              <a:rPr lang="en-US" sz="1400" i="1" dirty="0">
                <a:latin typeface="Courier New" panose="02070309020205020404" pitchFamily="49" charset="0"/>
                <a:cs typeface="Courier New" panose="02070309020205020404" pitchFamily="49" charset="0"/>
              </a:rPr>
              <a:t>/</a:t>
            </a:r>
            <a:r>
              <a:rPr lang="en-US" sz="1400" i="1" dirty="0" err="1">
                <a:latin typeface="Courier New" panose="02070309020205020404" pitchFamily="49" charset="0"/>
                <a:cs typeface="Courier New" panose="02070309020205020404" pitchFamily="49" charset="0"/>
              </a:rPr>
              <a:t>submitAction</a:t>
            </a:r>
            <a:r>
              <a:rPr lang="en-US" sz="1400" i="1" dirty="0">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protected </a:t>
            </a:r>
            <a:r>
              <a:rPr lang="en-US" sz="1400" dirty="0" err="1">
                <a:latin typeface="Courier New" panose="02070309020205020404" pitchFamily="49" charset="0"/>
                <a:cs typeface="Courier New" panose="02070309020205020404" pitchFamily="49" charset="0"/>
              </a:rPr>
              <a:t>handleTeamsMessagingExtensionSubmitAction</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context: </a:t>
            </a:r>
            <a:r>
              <a:rPr lang="en-US" sz="1400" dirty="0" err="1">
                <a:latin typeface="Courier New" panose="02070309020205020404" pitchFamily="49" charset="0"/>
                <a:cs typeface="Courier New" panose="02070309020205020404" pitchFamily="49" charset="0"/>
              </a:rPr>
              <a:t>TurnContext</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action: </a:t>
            </a:r>
            <a:r>
              <a:rPr lang="en-US" sz="1400" dirty="0" err="1">
                <a:latin typeface="Courier New" panose="02070309020205020404" pitchFamily="49" charset="0"/>
                <a:cs typeface="Courier New" panose="02070309020205020404" pitchFamily="49" charset="0"/>
              </a:rPr>
              <a:t>MessagingExtensionAction</a:t>
            </a:r>
            <a:r>
              <a:rPr lang="en-US" sz="1400" dirty="0">
                <a:latin typeface="Courier New" panose="02070309020205020404" pitchFamily="49" charset="0"/>
                <a:cs typeface="Courier New" panose="02070309020205020404" pitchFamily="49" charset="0"/>
              </a:rPr>
              <a:t>): Promise&lt;</a:t>
            </a:r>
            <a:r>
              <a:rPr lang="en-US" sz="1400" dirty="0" err="1">
                <a:latin typeface="Courier New" panose="02070309020205020404" pitchFamily="49" charset="0"/>
                <a:cs typeface="Courier New" panose="02070309020205020404" pitchFamily="49" charset="0"/>
              </a:rPr>
              <a:t>MessagingExtensionActionResponse</a:t>
            </a:r>
            <a:r>
              <a:rPr lang="en-US" sz="1400" dirty="0">
                <a:latin typeface="Courier New" panose="02070309020205020404" pitchFamily="49" charset="0"/>
                <a:cs typeface="Courier New" panose="02070309020205020404" pitchFamily="49" charset="0"/>
              </a:rPr>
              <a:t>&gt; {</a:t>
            </a:r>
          </a:p>
          <a:p>
            <a:r>
              <a:rPr lang="en-US" sz="1400" dirty="0">
                <a:latin typeface="Courier New" panose="02070309020205020404" pitchFamily="49" charset="0"/>
                <a:cs typeface="Courier New" panose="02070309020205020404" pitchFamily="49" charset="0"/>
              </a:rPr>
              <a:t>    switch (</a:t>
            </a:r>
            <a:r>
              <a:rPr lang="en-US" sz="1400" dirty="0" err="1">
                <a:latin typeface="Courier New" panose="02070309020205020404" pitchFamily="49" charset="0"/>
                <a:cs typeface="Courier New" panose="02070309020205020404" pitchFamily="49" charset="0"/>
              </a:rPr>
              <a:t>action.commandId</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case '</a:t>
            </a:r>
            <a:r>
              <a:rPr lang="en-US" sz="1400" dirty="0" err="1">
                <a:latin typeface="Courier New" panose="02070309020205020404" pitchFamily="49" charset="0"/>
                <a:cs typeface="Courier New" panose="02070309020205020404" pitchFamily="49" charset="0"/>
              </a:rPr>
              <a:t>planetExpanderAction</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const </a:t>
            </a:r>
            <a:r>
              <a:rPr lang="en-US" sz="1400" dirty="0" err="1">
                <a:latin typeface="Courier New" panose="02070309020205020404" pitchFamily="49" charset="0"/>
                <a:cs typeface="Courier New" panose="02070309020205020404" pitchFamily="49" charset="0"/>
              </a:rPr>
              <a:t>adaptiveCard</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this.getPlanetDetailCard</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action.data.planetSelector</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return </a:t>
            </a:r>
            <a:r>
              <a:rPr lang="en-US" sz="1400" dirty="0" err="1">
                <a:latin typeface="Courier New" panose="02070309020205020404" pitchFamily="49" charset="0"/>
                <a:cs typeface="Courier New" panose="02070309020205020404" pitchFamily="49" charset="0"/>
              </a:rPr>
              <a:t>Promise.resolve</a:t>
            </a:r>
            <a:r>
              <a:rPr lang="en-US" sz="1400" dirty="0">
                <a:latin typeface="Courier New" panose="02070309020205020404" pitchFamily="49" charset="0"/>
                <a:cs typeface="Courier New" panose="02070309020205020404" pitchFamily="49" charset="0"/>
              </a:rPr>
              <a:t>(&lt;</a:t>
            </a:r>
            <a:r>
              <a:rPr lang="en-US" sz="1400" dirty="0" err="1">
                <a:latin typeface="Courier New" panose="02070309020205020404" pitchFamily="49" charset="0"/>
                <a:cs typeface="Courier New" panose="02070309020205020404" pitchFamily="49" charset="0"/>
              </a:rPr>
              <a:t>MessagingExtensionActionResponse</a:t>
            </a:r>
            <a:r>
              <a:rPr lang="en-US" sz="1400" dirty="0">
                <a:latin typeface="Courier New" panose="02070309020205020404" pitchFamily="49" charset="0"/>
                <a:cs typeface="Courier New" panose="02070309020205020404" pitchFamily="49" charset="0"/>
              </a:rPr>
              <a:t>&gt;{</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composeExtension</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type: "result", </a:t>
            </a:r>
            <a:r>
              <a:rPr lang="en-US" sz="1400" dirty="0" err="1">
                <a:latin typeface="Courier New" panose="02070309020205020404" pitchFamily="49" charset="0"/>
                <a:cs typeface="Courier New" panose="02070309020205020404" pitchFamily="49" charset="0"/>
              </a:rPr>
              <a:t>attachmentLayout</a:t>
            </a:r>
            <a:r>
              <a:rPr lang="en-US" sz="1400" dirty="0">
                <a:latin typeface="Courier New" panose="02070309020205020404" pitchFamily="49" charset="0"/>
                <a:cs typeface="Courier New" panose="02070309020205020404" pitchFamily="49" charset="0"/>
              </a:rPr>
              <a:t>: "list", attachments: [</a:t>
            </a:r>
            <a:r>
              <a:rPr lang="en-US" sz="1400" dirty="0" err="1">
                <a:latin typeface="Courier New" panose="02070309020205020404" pitchFamily="49" charset="0"/>
                <a:cs typeface="Courier New" panose="02070309020205020404" pitchFamily="49" charset="0"/>
              </a:rPr>
              <a:t>adaptiveCard</a:t>
            </a:r>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break;</a:t>
            </a:r>
          </a:p>
          <a:p>
            <a:r>
              <a:rPr lang="en-US" sz="1400" dirty="0">
                <a:latin typeface="Courier New" panose="02070309020205020404" pitchFamily="49" charset="0"/>
                <a:cs typeface="Courier New" panose="02070309020205020404" pitchFamily="49" charset="0"/>
              </a:rPr>
              <a:t>      default:</a:t>
            </a:r>
          </a:p>
          <a:p>
            <a:r>
              <a:rPr lang="en-US" sz="1400" dirty="0">
                <a:latin typeface="Courier New" panose="02070309020205020404" pitchFamily="49" charset="0"/>
                <a:cs typeface="Courier New" panose="02070309020205020404" pitchFamily="49" charset="0"/>
              </a:rPr>
              <a:t>        throw new Error('</a:t>
            </a:r>
            <a:r>
              <a:rPr lang="en-US" sz="1400" dirty="0" err="1">
                <a:latin typeface="Courier New" panose="02070309020205020404" pitchFamily="49" charset="0"/>
                <a:cs typeface="Courier New" panose="02070309020205020404" pitchFamily="49" charset="0"/>
              </a:rPr>
              <a:t>NotImplemented</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 } }</a:t>
            </a:r>
          </a:p>
        </p:txBody>
      </p:sp>
    </p:spTree>
    <p:extLst>
      <p:ext uri="{BB962C8B-B14F-4D97-AF65-F5344CB8AC3E}">
        <p14:creationId xmlns:p14="http://schemas.microsoft.com/office/powerpoint/2010/main" val="180629527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418094491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960438"/>
            <a:ext cx="3298789" cy="917575"/>
          </a:xfrm>
        </p:spPr>
        <p:txBody>
          <a:bodyPr/>
          <a:lstStyle/>
          <a:p>
            <a:r>
              <a:rPr lang="en-US" sz="2800" dirty="0"/>
              <a:t>Overview</a:t>
            </a:r>
          </a:p>
        </p:txBody>
      </p:sp>
      <p:sp>
        <p:nvSpPr>
          <p:cNvPr id="5" name="Text Placeholder 4"/>
          <p:cNvSpPr>
            <a:spLocks noGrp="1"/>
          </p:cNvSpPr>
          <p:nvPr>
            <p:ph type="body" sz="quarter" idx="10"/>
          </p:nvPr>
        </p:nvSpPr>
        <p:spPr>
          <a:xfrm>
            <a:off x="465137" y="2574721"/>
            <a:ext cx="5097463" cy="3862387"/>
          </a:xfrm>
        </p:spPr>
        <p:txBody>
          <a:bodyPr/>
          <a:lstStyle/>
          <a:p>
            <a:pPr>
              <a:spcBef>
                <a:spcPts val="1200"/>
              </a:spcBef>
            </a:pPr>
            <a:r>
              <a:rPr lang="en-US" sz="2000" dirty="0"/>
              <a:t>Messaging extensions overview</a:t>
            </a:r>
          </a:p>
          <a:p>
            <a:pPr>
              <a:spcBef>
                <a:spcPts val="1200"/>
              </a:spcBef>
            </a:pPr>
            <a:endParaRPr lang="en-US" sz="2000" dirty="0"/>
          </a:p>
          <a:p>
            <a:pPr>
              <a:spcBef>
                <a:spcPts val="1200"/>
              </a:spcBef>
            </a:pPr>
            <a:r>
              <a:rPr lang="en-US" sz="2000" dirty="0"/>
              <a:t>Action commands</a:t>
            </a:r>
          </a:p>
          <a:p>
            <a:pPr>
              <a:spcBef>
                <a:spcPts val="1200"/>
              </a:spcBef>
            </a:pPr>
            <a:endParaRPr lang="en-US" sz="2000" dirty="0"/>
          </a:p>
          <a:p>
            <a:pPr>
              <a:spcBef>
                <a:spcPts val="1200"/>
              </a:spcBef>
            </a:pPr>
            <a:r>
              <a:rPr lang="en-US" sz="2000" dirty="0"/>
              <a:t>Creating action commands</a:t>
            </a:r>
          </a:p>
        </p:txBody>
      </p:sp>
      <p:pic>
        <p:nvPicPr>
          <p:cNvPr id="6" name="Picture 5" descr="A person sitting at a table using a computer&#10;&#10;Description generated with very high confidence">
            <a:extLst>
              <a:ext uri="{FF2B5EF4-FFF2-40B4-BE49-F238E27FC236}">
                <a16:creationId xmlns:a16="http://schemas.microsoft.com/office/drawing/2014/main" id="{30367F61-06EB-468E-A286-8CF474339EEC}"/>
              </a:ext>
            </a:extLst>
          </p:cNvPr>
          <p:cNvPicPr>
            <a:picLocks noChangeAspect="1"/>
          </p:cNvPicPr>
          <p:nvPr/>
        </p:nvPicPr>
        <p:blipFill rotWithShape="1">
          <a:blip r:embed="rId3"/>
          <a:srcRect l="28999" r="11517"/>
          <a:stretch/>
        </p:blipFill>
        <p:spPr>
          <a:xfrm>
            <a:off x="6193971" y="0"/>
            <a:ext cx="6242504" cy="6994525"/>
          </a:xfrm>
          <a:prstGeom prst="rect">
            <a:avLst/>
          </a:prstGeom>
        </p:spPr>
      </p:pic>
    </p:spTree>
    <p:extLst>
      <p:ext uri="{BB962C8B-B14F-4D97-AF65-F5344CB8AC3E}">
        <p14:creationId xmlns:p14="http://schemas.microsoft.com/office/powerpoint/2010/main" val="3970773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C05B016-2F86-AD40-8CA7-30482A376E5B}"/>
              </a:ext>
            </a:extLst>
          </p:cNvPr>
          <p:cNvSpPr>
            <a:spLocks noGrp="1"/>
          </p:cNvSpPr>
          <p:nvPr>
            <p:ph type="title"/>
          </p:nvPr>
        </p:nvSpPr>
        <p:spPr/>
        <p:txBody>
          <a:bodyPr/>
          <a:lstStyle/>
          <a:p>
            <a:r>
              <a:rPr lang="en-US" dirty="0"/>
              <a:t>Microsoft Teams Messaging Extensions</a:t>
            </a:r>
          </a:p>
        </p:txBody>
      </p:sp>
    </p:spTree>
    <p:extLst>
      <p:ext uri="{BB962C8B-B14F-4D97-AF65-F5344CB8AC3E}">
        <p14:creationId xmlns:p14="http://schemas.microsoft.com/office/powerpoint/2010/main" val="412390634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78E5F7-F0C3-1A4F-B148-003FCE0BE72C}"/>
              </a:ext>
            </a:extLst>
          </p:cNvPr>
          <p:cNvSpPr>
            <a:spLocks noGrp="1"/>
          </p:cNvSpPr>
          <p:nvPr>
            <p:ph type="title"/>
          </p:nvPr>
        </p:nvSpPr>
        <p:spPr/>
        <p:txBody>
          <a:bodyPr/>
          <a:lstStyle/>
          <a:p>
            <a:r>
              <a:rPr lang="en-US" dirty="0"/>
              <a:t>What are Microsoft Teams messaging extensions?</a:t>
            </a:r>
          </a:p>
        </p:txBody>
      </p:sp>
      <p:sp>
        <p:nvSpPr>
          <p:cNvPr id="4" name="Text Placeholder 3">
            <a:extLst>
              <a:ext uri="{FF2B5EF4-FFF2-40B4-BE49-F238E27FC236}">
                <a16:creationId xmlns:a16="http://schemas.microsoft.com/office/drawing/2014/main" id="{82D89E9E-56B0-2D4F-8F13-108607F9A55A}"/>
              </a:ext>
            </a:extLst>
          </p:cNvPr>
          <p:cNvSpPr>
            <a:spLocks noGrp="1"/>
          </p:cNvSpPr>
          <p:nvPr>
            <p:ph type="body" sz="quarter" idx="10"/>
          </p:nvPr>
        </p:nvSpPr>
        <p:spPr>
          <a:xfrm>
            <a:off x="465138" y="1919804"/>
            <a:ext cx="5753099" cy="2831544"/>
          </a:xfrm>
        </p:spPr>
        <p:txBody>
          <a:bodyPr/>
          <a:lstStyle/>
          <a:p>
            <a:r>
              <a:rPr lang="en-US" dirty="0"/>
              <a:t>Enable users to interact with a web service through buttons and forms in the Microsoft Teams client</a:t>
            </a:r>
          </a:p>
          <a:p>
            <a:endParaRPr lang="en-US" dirty="0"/>
          </a:p>
          <a:p>
            <a:r>
              <a:rPr lang="en-US" dirty="0"/>
              <a:t>Invoke actions</a:t>
            </a:r>
          </a:p>
          <a:p>
            <a:endParaRPr lang="en-US" dirty="0"/>
          </a:p>
          <a:p>
            <a:r>
              <a:rPr lang="en-US" dirty="0"/>
              <a:t>Execute search queries</a:t>
            </a:r>
          </a:p>
          <a:p>
            <a:endParaRPr lang="en-US" dirty="0"/>
          </a:p>
          <a:p>
            <a:r>
              <a:rPr lang="en-US" dirty="0"/>
              <a:t>Expand URLs with additional detail</a:t>
            </a:r>
          </a:p>
        </p:txBody>
      </p:sp>
      <p:pic>
        <p:nvPicPr>
          <p:cNvPr id="8" name="Picture 7">
            <a:extLst>
              <a:ext uri="{FF2B5EF4-FFF2-40B4-BE49-F238E27FC236}">
                <a16:creationId xmlns:a16="http://schemas.microsoft.com/office/drawing/2014/main" id="{10E0D67E-163C-9F4F-AF52-888A5338DA4C}"/>
              </a:ext>
            </a:extLst>
          </p:cNvPr>
          <p:cNvPicPr>
            <a:picLocks noChangeAspect="1"/>
          </p:cNvPicPr>
          <p:nvPr/>
        </p:nvPicPr>
        <p:blipFill rotWithShape="1">
          <a:blip r:embed="rId3"/>
          <a:srcRect l="21526" r="8366"/>
          <a:stretch/>
        </p:blipFill>
        <p:spPr>
          <a:xfrm>
            <a:off x="6421012" y="2062796"/>
            <a:ext cx="5577313" cy="4477704"/>
          </a:xfrm>
          <a:prstGeom prst="rect">
            <a:avLst/>
          </a:prstGeom>
        </p:spPr>
      </p:pic>
    </p:spTree>
    <p:extLst>
      <p:ext uri="{BB962C8B-B14F-4D97-AF65-F5344CB8AC3E}">
        <p14:creationId xmlns:p14="http://schemas.microsoft.com/office/powerpoint/2010/main" val="424077452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6074A-F143-204F-9F9D-325A321C3FCD}"/>
              </a:ext>
            </a:extLst>
          </p:cNvPr>
          <p:cNvSpPr>
            <a:spLocks noGrp="1"/>
          </p:cNvSpPr>
          <p:nvPr>
            <p:ph type="title"/>
          </p:nvPr>
        </p:nvSpPr>
        <p:spPr/>
        <p:txBody>
          <a:bodyPr/>
          <a:lstStyle/>
          <a:p>
            <a:r>
              <a:rPr lang="en-US" dirty="0"/>
              <a:t>Messaging extension scenarios</a:t>
            </a:r>
          </a:p>
        </p:txBody>
      </p:sp>
      <p:sp>
        <p:nvSpPr>
          <p:cNvPr id="3" name="Text Placeholder 2">
            <a:extLst>
              <a:ext uri="{FF2B5EF4-FFF2-40B4-BE49-F238E27FC236}">
                <a16:creationId xmlns:a16="http://schemas.microsoft.com/office/drawing/2014/main" id="{C4022E75-3296-2440-B83A-DC7FDB72AF30}"/>
              </a:ext>
            </a:extLst>
          </p:cNvPr>
          <p:cNvSpPr>
            <a:spLocks noGrp="1"/>
          </p:cNvSpPr>
          <p:nvPr>
            <p:ph type="body" sz="quarter" idx="10"/>
          </p:nvPr>
        </p:nvSpPr>
        <p:spPr>
          <a:xfrm>
            <a:off x="465138" y="1919804"/>
            <a:ext cx="11533187" cy="1046440"/>
          </a:xfrm>
        </p:spPr>
        <p:txBody>
          <a:bodyPr/>
          <a:lstStyle/>
          <a:p>
            <a:r>
              <a:rPr lang="en-US" dirty="0"/>
              <a:t>Perform action in external systems &amp; include results in conversation</a:t>
            </a:r>
          </a:p>
          <a:p>
            <a:endParaRPr lang="en-US" dirty="0"/>
          </a:p>
          <a:p>
            <a:r>
              <a:rPr lang="en-US" dirty="0"/>
              <a:t>Complete complex task involving multiple steps and share results</a:t>
            </a:r>
          </a:p>
        </p:txBody>
      </p:sp>
    </p:spTree>
    <p:extLst>
      <p:ext uri="{BB962C8B-B14F-4D97-AF65-F5344CB8AC3E}">
        <p14:creationId xmlns:p14="http://schemas.microsoft.com/office/powerpoint/2010/main" val="57483706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3A30A-78C0-1848-8BED-BD3FF3E73E0A}"/>
              </a:ext>
            </a:extLst>
          </p:cNvPr>
          <p:cNvSpPr>
            <a:spLocks noGrp="1"/>
          </p:cNvSpPr>
          <p:nvPr>
            <p:ph type="title"/>
          </p:nvPr>
        </p:nvSpPr>
        <p:spPr/>
        <p:txBody>
          <a:bodyPr/>
          <a:lstStyle/>
          <a:p>
            <a:r>
              <a:rPr lang="en-US" dirty="0"/>
              <a:t>How they work</a:t>
            </a:r>
          </a:p>
        </p:txBody>
      </p:sp>
      <p:sp>
        <p:nvSpPr>
          <p:cNvPr id="3" name="Text Placeholder 2">
            <a:extLst>
              <a:ext uri="{FF2B5EF4-FFF2-40B4-BE49-F238E27FC236}">
                <a16:creationId xmlns:a16="http://schemas.microsoft.com/office/drawing/2014/main" id="{BAD7B6D6-96B0-9840-9E64-B15487E322D8}"/>
              </a:ext>
            </a:extLst>
          </p:cNvPr>
          <p:cNvSpPr>
            <a:spLocks noGrp="1"/>
          </p:cNvSpPr>
          <p:nvPr>
            <p:ph type="body" sz="quarter" idx="10"/>
          </p:nvPr>
        </p:nvSpPr>
        <p:spPr>
          <a:xfrm>
            <a:off x="465138" y="1919804"/>
            <a:ext cx="11533187" cy="4739759"/>
          </a:xfrm>
        </p:spPr>
        <p:txBody>
          <a:bodyPr/>
          <a:lstStyle/>
          <a:p>
            <a:r>
              <a:rPr lang="en-US" dirty="0"/>
              <a:t>Can be invoked from one of the following locations in Microsoft Teams:</a:t>
            </a:r>
          </a:p>
          <a:p>
            <a:endParaRPr lang="en-US" dirty="0"/>
          </a:p>
          <a:p>
            <a:pPr marL="342900" indent="-342900">
              <a:buFont typeface="Arial" panose="020B0604020202020204" pitchFamily="34" charset="0"/>
              <a:buChar char="•"/>
            </a:pPr>
            <a:r>
              <a:rPr lang="en-US" dirty="0"/>
              <a:t>Command box</a:t>
            </a:r>
          </a:p>
          <a:p>
            <a:pPr marL="342900" indent="-342900">
              <a:buFont typeface="Arial" panose="020B0604020202020204" pitchFamily="34" charset="0"/>
              <a:buChar char="•"/>
            </a:pPr>
            <a:r>
              <a:rPr lang="en-US" dirty="0"/>
              <a:t>Compose message box</a:t>
            </a:r>
          </a:p>
          <a:p>
            <a:pPr marL="342900" indent="-342900">
              <a:buFont typeface="Arial" panose="020B0604020202020204" pitchFamily="34" charset="0"/>
              <a:buChar char="•"/>
            </a:pPr>
            <a:r>
              <a:rPr lang="en-US" dirty="0"/>
              <a:t>Message’s “More Actions” menu</a:t>
            </a:r>
          </a:p>
          <a:p>
            <a:endParaRPr lang="en-US" dirty="0"/>
          </a:p>
          <a:p>
            <a:r>
              <a:rPr lang="en-US" dirty="0"/>
              <a:t>Implemented as web services</a:t>
            </a:r>
          </a:p>
          <a:p>
            <a:endParaRPr lang="en-US" dirty="0"/>
          </a:p>
          <a:p>
            <a:r>
              <a:rPr lang="en-US" dirty="0"/>
              <a:t>Microsoft Teams communicates with the web service through the Bot Framework</a:t>
            </a:r>
          </a:p>
          <a:p>
            <a:endParaRPr lang="en-US" dirty="0"/>
          </a:p>
          <a:p>
            <a:r>
              <a:rPr lang="en-US" dirty="0"/>
              <a:t>Messaging extensions are registered as bots with the Bot Framework</a:t>
            </a:r>
          </a:p>
          <a:p>
            <a:endParaRPr lang="en-US" dirty="0"/>
          </a:p>
          <a:p>
            <a:r>
              <a:rPr lang="en-US" dirty="0"/>
              <a:t>Web service responds with task modules or richly formatted cards</a:t>
            </a:r>
          </a:p>
        </p:txBody>
      </p:sp>
    </p:spTree>
    <p:extLst>
      <p:ext uri="{BB962C8B-B14F-4D97-AF65-F5344CB8AC3E}">
        <p14:creationId xmlns:p14="http://schemas.microsoft.com/office/powerpoint/2010/main" val="57316916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8010B-368F-1E48-BA1E-1C030EE070C8}"/>
              </a:ext>
            </a:extLst>
          </p:cNvPr>
          <p:cNvSpPr>
            <a:spLocks noGrp="1"/>
          </p:cNvSpPr>
          <p:nvPr>
            <p:ph type="title"/>
          </p:nvPr>
        </p:nvSpPr>
        <p:spPr/>
        <p:txBody>
          <a:bodyPr/>
          <a:lstStyle/>
          <a:p>
            <a:r>
              <a:rPr lang="en-US" dirty="0"/>
              <a:t>Types of messaging extensions</a:t>
            </a:r>
          </a:p>
        </p:txBody>
      </p:sp>
      <p:sp>
        <p:nvSpPr>
          <p:cNvPr id="3" name="Text Placeholder 2">
            <a:extLst>
              <a:ext uri="{FF2B5EF4-FFF2-40B4-BE49-F238E27FC236}">
                <a16:creationId xmlns:a16="http://schemas.microsoft.com/office/drawing/2014/main" id="{5358A6AC-96D9-734A-8C30-A7C04893A438}"/>
              </a:ext>
            </a:extLst>
          </p:cNvPr>
          <p:cNvSpPr>
            <a:spLocks noGrp="1"/>
          </p:cNvSpPr>
          <p:nvPr>
            <p:ph type="body" sz="quarter" idx="10"/>
          </p:nvPr>
        </p:nvSpPr>
        <p:spPr>
          <a:xfrm>
            <a:off x="465138" y="1919804"/>
            <a:ext cx="11533187" cy="2893100"/>
          </a:xfrm>
        </p:spPr>
        <p:txBody>
          <a:bodyPr/>
          <a:lstStyle/>
          <a:p>
            <a:r>
              <a:rPr lang="en-US" b="1" dirty="0"/>
              <a:t>Action commands</a:t>
            </a:r>
          </a:p>
          <a:p>
            <a:pPr marL="342900" indent="-342900">
              <a:buFont typeface="Arial" panose="020B0604020202020204" pitchFamily="34" charset="0"/>
              <a:buChar char="•"/>
            </a:pPr>
            <a:r>
              <a:rPr lang="en-US" dirty="0"/>
              <a:t>Present user with a task module to collection information and act on it.</a:t>
            </a:r>
          </a:p>
          <a:p>
            <a:pPr marL="342900" indent="-342900">
              <a:buFont typeface="Arial" panose="020B0604020202020204" pitchFamily="34" charset="0"/>
              <a:buChar char="•"/>
            </a:pPr>
            <a:r>
              <a:rPr lang="en-US" dirty="0"/>
              <a:t>Optionally respond with another task module, plain text message or richly formatted adaptive card</a:t>
            </a:r>
          </a:p>
          <a:p>
            <a:r>
              <a:rPr lang="en-US" dirty="0"/>
              <a:t> </a:t>
            </a:r>
          </a:p>
          <a:p>
            <a:endParaRPr lang="en-US" dirty="0"/>
          </a:p>
          <a:p>
            <a:r>
              <a:rPr lang="en-US" b="1" dirty="0"/>
              <a:t>Search commands</a:t>
            </a:r>
          </a:p>
          <a:p>
            <a:pPr marL="342900" indent="-342900">
              <a:buFont typeface="Arial" panose="020B0604020202020204" pitchFamily="34" charset="0"/>
              <a:buChar char="•"/>
            </a:pPr>
            <a:r>
              <a:rPr lang="en-US" dirty="0"/>
              <a:t>Enable user to search external system from the command box or compose message box</a:t>
            </a:r>
          </a:p>
          <a:p>
            <a:endParaRPr lang="en-US" dirty="0"/>
          </a:p>
        </p:txBody>
      </p:sp>
    </p:spTree>
    <p:extLst>
      <p:ext uri="{BB962C8B-B14F-4D97-AF65-F5344CB8AC3E}">
        <p14:creationId xmlns:p14="http://schemas.microsoft.com/office/powerpoint/2010/main" val="140248399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8AE09-FBA4-3B42-9801-43D84E480C4E}"/>
              </a:ext>
            </a:extLst>
          </p:cNvPr>
          <p:cNvSpPr>
            <a:spLocks noGrp="1"/>
          </p:cNvSpPr>
          <p:nvPr>
            <p:ph type="title"/>
          </p:nvPr>
        </p:nvSpPr>
        <p:spPr/>
        <p:txBody>
          <a:bodyPr/>
          <a:lstStyle/>
          <a:p>
            <a:r>
              <a:rPr lang="en-US" dirty="0"/>
              <a:t>Developing action commands</a:t>
            </a:r>
          </a:p>
        </p:txBody>
      </p:sp>
      <p:sp>
        <p:nvSpPr>
          <p:cNvPr id="3" name="Text Placeholder 2">
            <a:extLst>
              <a:ext uri="{FF2B5EF4-FFF2-40B4-BE49-F238E27FC236}">
                <a16:creationId xmlns:a16="http://schemas.microsoft.com/office/drawing/2014/main" id="{217639AE-2A56-1844-9AF6-BBDA481488AF}"/>
              </a:ext>
            </a:extLst>
          </p:cNvPr>
          <p:cNvSpPr>
            <a:spLocks noGrp="1"/>
          </p:cNvSpPr>
          <p:nvPr>
            <p:ph type="body" sz="quarter" idx="10"/>
          </p:nvPr>
        </p:nvSpPr>
        <p:spPr>
          <a:xfrm>
            <a:off x="465139" y="1919804"/>
            <a:ext cx="5326062" cy="4124206"/>
          </a:xfrm>
        </p:spPr>
        <p:txBody>
          <a:bodyPr/>
          <a:lstStyle/>
          <a:p>
            <a:r>
              <a:rPr lang="en-US" dirty="0"/>
              <a:t>Action commands can be triggered from the following locations:</a:t>
            </a:r>
          </a:p>
          <a:p>
            <a:pPr marL="342900" indent="-342900">
              <a:buFont typeface="Arial" panose="020B0604020202020204" pitchFamily="34" charset="0"/>
              <a:buChar char="•"/>
            </a:pPr>
            <a:r>
              <a:rPr lang="en-US" dirty="0"/>
              <a:t>Command box</a:t>
            </a:r>
          </a:p>
          <a:p>
            <a:pPr marL="342900" indent="-342900">
              <a:buFont typeface="Arial" panose="020B0604020202020204" pitchFamily="34" charset="0"/>
              <a:buChar char="•"/>
            </a:pPr>
            <a:r>
              <a:rPr lang="en-US" dirty="0"/>
              <a:t>Compose message box</a:t>
            </a:r>
          </a:p>
          <a:p>
            <a:pPr marL="342900" indent="-342900">
              <a:buFont typeface="Arial" panose="020B0604020202020204" pitchFamily="34" charset="0"/>
              <a:buChar char="•"/>
            </a:pPr>
            <a:r>
              <a:rPr lang="en-US" dirty="0"/>
              <a:t>Message’s context menu</a:t>
            </a:r>
          </a:p>
          <a:p>
            <a:pPr marL="342900" indent="-342900">
              <a:buFont typeface="Arial" panose="020B0604020202020204" pitchFamily="34" charset="0"/>
              <a:buChar char="•"/>
            </a:pPr>
            <a:endParaRPr lang="en-US" dirty="0"/>
          </a:p>
          <a:p>
            <a:r>
              <a:rPr lang="en-US" dirty="0"/>
              <a:t>When invoked, JSON payload sent to the registered web service</a:t>
            </a:r>
          </a:p>
          <a:p>
            <a:endParaRPr lang="en-US" dirty="0"/>
          </a:p>
          <a:p>
            <a:r>
              <a:rPr lang="en-US" dirty="0"/>
              <a:t>Web service responds with task module implemented with web interface or adaptive card</a:t>
            </a:r>
          </a:p>
        </p:txBody>
      </p:sp>
      <p:pic>
        <p:nvPicPr>
          <p:cNvPr id="7" name="Picture 6">
            <a:extLst>
              <a:ext uri="{FF2B5EF4-FFF2-40B4-BE49-F238E27FC236}">
                <a16:creationId xmlns:a16="http://schemas.microsoft.com/office/drawing/2014/main" id="{EDB98582-492E-CD4A-A1FB-16E4FD2594B9}"/>
              </a:ext>
            </a:extLst>
          </p:cNvPr>
          <p:cNvPicPr>
            <a:picLocks noChangeAspect="1"/>
          </p:cNvPicPr>
          <p:nvPr/>
        </p:nvPicPr>
        <p:blipFill>
          <a:blip r:embed="rId3"/>
          <a:stretch>
            <a:fillRect/>
          </a:stretch>
        </p:blipFill>
        <p:spPr>
          <a:xfrm>
            <a:off x="6053385" y="3214124"/>
            <a:ext cx="5970389" cy="3358344"/>
          </a:xfrm>
          <a:prstGeom prst="rect">
            <a:avLst/>
          </a:prstGeom>
        </p:spPr>
      </p:pic>
    </p:spTree>
    <p:extLst>
      <p:ext uri="{BB962C8B-B14F-4D97-AF65-F5344CB8AC3E}">
        <p14:creationId xmlns:p14="http://schemas.microsoft.com/office/powerpoint/2010/main" val="190284293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247C1-15C4-FD4F-9783-FB2CF5FE1E93}"/>
              </a:ext>
            </a:extLst>
          </p:cNvPr>
          <p:cNvSpPr>
            <a:spLocks noGrp="1"/>
          </p:cNvSpPr>
          <p:nvPr>
            <p:ph type="title"/>
          </p:nvPr>
        </p:nvSpPr>
        <p:spPr/>
        <p:txBody>
          <a:bodyPr/>
          <a:lstStyle/>
          <a:p>
            <a:r>
              <a:rPr lang="en-US" dirty="0"/>
              <a:t>Register action command messaging extensions in the app manifest</a:t>
            </a:r>
          </a:p>
        </p:txBody>
      </p:sp>
      <p:sp>
        <p:nvSpPr>
          <p:cNvPr id="3" name="Text Placeholder 2">
            <a:extLst>
              <a:ext uri="{FF2B5EF4-FFF2-40B4-BE49-F238E27FC236}">
                <a16:creationId xmlns:a16="http://schemas.microsoft.com/office/drawing/2014/main" id="{3CDE8A75-CEF7-AE48-9FCC-B1AB72311C56}"/>
              </a:ext>
            </a:extLst>
          </p:cNvPr>
          <p:cNvSpPr>
            <a:spLocks noGrp="1"/>
          </p:cNvSpPr>
          <p:nvPr>
            <p:ph type="body" sz="quarter" idx="10"/>
          </p:nvPr>
        </p:nvSpPr>
        <p:spPr>
          <a:xfrm>
            <a:off x="465138" y="1192213"/>
            <a:ext cx="11533187" cy="5647700"/>
          </a:xfrm>
        </p:spPr>
        <p:txBody>
          <a:bodyPr/>
          <a:lstStyle/>
          <a:p>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composeExtensions</a:t>
            </a:r>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botId</a:t>
            </a:r>
            <a:r>
              <a:rPr lang="en-US" sz="1600" dirty="0">
                <a:latin typeface="Courier New" panose="02070309020205020404" pitchFamily="49" charset="0"/>
                <a:cs typeface="Courier New" panose="02070309020205020404" pitchFamily="49" charset="0"/>
              </a:rPr>
              <a:t>": "&lt;REPLACE_WITH_MICROSOFT_APP_ID&gt;",</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canUpdateConfiguration</a:t>
            </a:r>
            <a:r>
              <a:rPr lang="en-US" sz="1600" dirty="0">
                <a:latin typeface="Courier New" panose="02070309020205020404" pitchFamily="49" charset="0"/>
                <a:cs typeface="Courier New" panose="02070309020205020404" pitchFamily="49" charset="0"/>
              </a:rPr>
              <a:t>": false,</a:t>
            </a:r>
          </a:p>
          <a:p>
            <a:r>
              <a:rPr lang="en-US" sz="1600" dirty="0">
                <a:latin typeface="Courier New" panose="02070309020205020404" pitchFamily="49" charset="0"/>
                <a:cs typeface="Courier New" panose="02070309020205020404" pitchFamily="49" charset="0"/>
              </a:rPr>
              <a:t>    "commands":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"id": "</a:t>
            </a:r>
            <a:r>
              <a:rPr lang="en-US" sz="1600" dirty="0" err="1">
                <a:latin typeface="Courier New" panose="02070309020205020404" pitchFamily="49" charset="0"/>
                <a:cs typeface="Courier New" panose="02070309020205020404" pitchFamily="49" charset="0"/>
              </a:rPr>
              <a:t>planetExpanderAction</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"type": "action",</a:t>
            </a:r>
          </a:p>
          <a:p>
            <a:r>
              <a:rPr lang="en-US" sz="1600" dirty="0">
                <a:latin typeface="Courier New" panose="02070309020205020404" pitchFamily="49" charset="0"/>
                <a:cs typeface="Courier New" panose="02070309020205020404" pitchFamily="49" charset="0"/>
              </a:rPr>
              <a:t>        "title": "Planet Expander",</a:t>
            </a:r>
          </a:p>
          <a:p>
            <a:r>
              <a:rPr lang="en-US" sz="1600" dirty="0">
                <a:latin typeface="Courier New" panose="02070309020205020404" pitchFamily="49" charset="0"/>
                <a:cs typeface="Courier New" panose="02070309020205020404" pitchFamily="49" charset="0"/>
              </a:rPr>
              <a:t>        "description": "Lookup the details of a planet.",</a:t>
            </a:r>
          </a:p>
          <a:p>
            <a:r>
              <a:rPr lang="en-US" sz="1600" dirty="0">
                <a:latin typeface="Courier New" panose="02070309020205020404" pitchFamily="49" charset="0"/>
                <a:cs typeface="Courier New" panose="02070309020205020404" pitchFamily="49" charset="0"/>
              </a:rPr>
              <a:t>        "context": [ "compose", "message"],</a:t>
            </a:r>
          </a:p>
          <a:p>
            <a:r>
              <a:rPr lang="en-US" sz="1600" dirty="0">
                <a:latin typeface="Courier New" panose="02070309020205020404" pitchFamily="49" charset="0"/>
                <a:cs typeface="Courier New" panose="02070309020205020404" pitchFamily="49" charset="0"/>
              </a:rPr>
              <a:t>        "parameters":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fetchTask</a:t>
            </a:r>
            <a:r>
              <a:rPr lang="en-US" sz="1600" dirty="0">
                <a:latin typeface="Courier New" panose="02070309020205020404" pitchFamily="49" charset="0"/>
                <a:cs typeface="Courier New" panose="02070309020205020404" pitchFamily="49" charset="0"/>
              </a:rPr>
              <a:t>": true</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a:p>
            <a:r>
              <a:rPr lang="en-US" sz="1600"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932374412"/>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A3C4BB6-DB8D-4070-8F7B-E5A2778ED62A}">
  <ds:schemaRefs>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terms/"/>
    <ds:schemaRef ds:uri="61b79488-63fd-46f4-b1bf-09cb63d2085e"/>
    <ds:schemaRef ds:uri="http://purl.org/dc/elements/1.1/"/>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EE5866-A3ED-447F-9386-F25EB40726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2541</Words>
  <Application>Microsoft Macintosh PowerPoint</Application>
  <PresentationFormat>Custom</PresentationFormat>
  <Paragraphs>217</Paragraphs>
  <Slides>15</Slides>
  <Notes>15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15</vt:i4>
      </vt:variant>
    </vt:vector>
  </HeadingPairs>
  <TitlesOfParts>
    <vt:vector size="23" baseType="lpstr">
      <vt:lpstr>Arial</vt:lpstr>
      <vt:lpstr>Courier New</vt:lpstr>
      <vt:lpstr>Segoe UI</vt:lpstr>
      <vt:lpstr>Segoe UI Light</vt:lpstr>
      <vt:lpstr>Segoe UI Semibold</vt:lpstr>
      <vt:lpstr>Wingdings</vt:lpstr>
      <vt:lpstr>Office 365 PPT Template - 2017</vt:lpstr>
      <vt:lpstr>1_Office 365 PPT Template - 2017</vt:lpstr>
      <vt:lpstr>Task-oriented interactions in Microsoft Teams with messaging extensions</vt:lpstr>
      <vt:lpstr>Overview</vt:lpstr>
      <vt:lpstr>Microsoft Teams Messaging Extensions</vt:lpstr>
      <vt:lpstr>What are Microsoft Teams messaging extensions?</vt:lpstr>
      <vt:lpstr>Messaging extension scenarios</vt:lpstr>
      <vt:lpstr>How they work</vt:lpstr>
      <vt:lpstr>Types of messaging extensions</vt:lpstr>
      <vt:lpstr>Developing action commands</vt:lpstr>
      <vt:lpstr>Register action command messaging extensions in the app manifest</vt:lpstr>
      <vt:lpstr>How will the action command respond?</vt:lpstr>
      <vt:lpstr>Create and send the task module when the action command is invoked</vt:lpstr>
      <vt:lpstr>Handling the messaging extension task module submission</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2020-01-27T19:28:43Z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0x010100F09820594E7B0041BAC4DECBBC892FF9</vt:lpwstr>
  </property>
</Properties>
</file>

<file path=docProps/thumbnail.jpeg>
</file>